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793" r:id="rId2"/>
    <p:sldId id="801" r:id="rId3"/>
    <p:sldId id="794" r:id="rId4"/>
    <p:sldId id="803" r:id="rId5"/>
    <p:sldId id="800" r:id="rId6"/>
    <p:sldId id="799" r:id="rId7"/>
    <p:sldId id="798" r:id="rId8"/>
    <p:sldId id="797" r:id="rId9"/>
    <p:sldId id="796" r:id="rId10"/>
    <p:sldId id="795" r:id="rId11"/>
    <p:sldId id="80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381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28497" y="3690364"/>
            <a:ext cx="7207093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«Иностранный язык (английский) для начинающих (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А</a:t>
            </a:r>
            <a:r>
              <a:rPr lang="en-US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-уровень </a:t>
            </a:r>
            <a:r>
              <a:rPr lang="en-US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Pre-Intermediate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)»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иностранных языков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Значение дисциплины для практической работы юриста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400" dirty="0">
                <a:solidFill>
                  <a:srgbClr val="44546A"/>
                </a:solidFill>
              </a:rPr>
              <a:t>повышает способность к самообразованию, развивает культуру мышления, общения и речи;</a:t>
            </a:r>
          </a:p>
          <a:p>
            <a:pPr lvl="0" algn="just"/>
            <a:r>
              <a:rPr lang="ru-RU" sz="2400" dirty="0">
                <a:solidFill>
                  <a:srgbClr val="44546A"/>
                </a:solidFill>
              </a:rPr>
              <a:t>развивает информационную культуру, расширяет кругозор и повышает общую культуру;</a:t>
            </a:r>
          </a:p>
          <a:p>
            <a:pPr lvl="0" algn="just"/>
            <a:r>
              <a:rPr lang="ru-RU" sz="2400" dirty="0">
                <a:solidFill>
                  <a:srgbClr val="44546A"/>
                </a:solidFill>
              </a:rPr>
              <a:t>способствует пониманию английского текста в подлиннике на базе общеупотребительной и специальной лексики, умению быстро извлекать необходимую информацию, а также вести на английском языке беседу-диалог общего характера;</a:t>
            </a:r>
          </a:p>
          <a:p>
            <a:pPr lvl="0" algn="just"/>
            <a:r>
              <a:rPr lang="ru-RU" sz="2400" dirty="0">
                <a:solidFill>
                  <a:srgbClr val="44546A"/>
                </a:solidFill>
              </a:rPr>
              <a:t>способствует налаживанию межкультурных и научных связей, обеспечивает возможность представлять свою страну на международных конференциях и симпозиумах, учит уважению в отношении к духовным ценностям других стран и народов.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Цель </a:t>
            </a:r>
            <a:r>
              <a:rPr lang="ru-RU" dirty="0">
                <a:solidFill>
                  <a:schemeClr val="tx2"/>
                </a:solidFill>
              </a:rPr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38" y="2026046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совершенств</a:t>
            </a:r>
            <a:r>
              <a:rPr lang="ru-RU" dirty="0" smtClean="0">
                <a:solidFill>
                  <a:schemeClr val="tx2"/>
                </a:solidFill>
              </a:rPr>
              <a:t>ование </a:t>
            </a:r>
            <a:r>
              <a:rPr lang="ru-RU" dirty="0">
                <a:solidFill>
                  <a:schemeClr val="tx2"/>
                </a:solidFill>
              </a:rPr>
              <a:t>коммуникативных умений в четырех видах речевой деятельности (аудирование, чтение, письмо и говорение), </a:t>
            </a:r>
            <a:r>
              <a:rPr lang="ru-RU" dirty="0" smtClean="0">
                <a:solidFill>
                  <a:schemeClr val="tx2"/>
                </a:solidFill>
              </a:rPr>
              <a:t>восприятие </a:t>
            </a:r>
            <a:r>
              <a:rPr lang="ru-RU" dirty="0">
                <a:solidFill>
                  <a:schemeClr val="tx2"/>
                </a:solidFill>
              </a:rPr>
              <a:t>на слух </a:t>
            </a:r>
            <a:r>
              <a:rPr lang="ru-RU" dirty="0" smtClean="0">
                <a:solidFill>
                  <a:schemeClr val="tx2"/>
                </a:solidFill>
              </a:rPr>
              <a:t>излагаемого материала, извлечение необходимой информации </a:t>
            </a:r>
            <a:r>
              <a:rPr lang="ru-RU" dirty="0">
                <a:solidFill>
                  <a:schemeClr val="tx2"/>
                </a:solidFill>
              </a:rPr>
              <a:t>по предмету из источников на основе бумажных носителей и </a:t>
            </a:r>
            <a:r>
              <a:rPr lang="ru-RU" dirty="0" err="1">
                <a:solidFill>
                  <a:schemeClr val="tx2"/>
                </a:solidFill>
              </a:rPr>
              <a:t>интернет-ресурсов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адекватное изложение полученной информации </a:t>
            </a:r>
            <a:r>
              <a:rPr lang="ru-RU" dirty="0">
                <a:solidFill>
                  <a:schemeClr val="tx2"/>
                </a:solidFill>
              </a:rPr>
              <a:t>на английском языке, </a:t>
            </a:r>
            <a:r>
              <a:rPr lang="ru-RU" dirty="0" smtClean="0">
                <a:solidFill>
                  <a:schemeClr val="tx2"/>
                </a:solidFill>
              </a:rPr>
              <a:t>умение планировать свое </a:t>
            </a:r>
            <a:r>
              <a:rPr lang="ru-RU" dirty="0">
                <a:solidFill>
                  <a:schemeClr val="tx2"/>
                </a:solidFill>
              </a:rPr>
              <a:t>речевое поведение, выходить из положения при </a:t>
            </a:r>
            <a:r>
              <a:rPr lang="ru-RU" dirty="0" smtClean="0">
                <a:solidFill>
                  <a:schemeClr val="tx2"/>
                </a:solidFill>
              </a:rPr>
              <a:t>дефиците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языковых </a:t>
            </a:r>
            <a:r>
              <a:rPr lang="ru-RU" dirty="0">
                <a:solidFill>
                  <a:schemeClr val="tx2"/>
                </a:solidFill>
              </a:rPr>
              <a:t>средств при </a:t>
            </a:r>
            <a:r>
              <a:rPr lang="ru-RU" dirty="0" smtClean="0">
                <a:solidFill>
                  <a:schemeClr val="tx2"/>
                </a:solidFill>
              </a:rPr>
              <a:t>получении и передаче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информации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38" y="1968995"/>
            <a:ext cx="78867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совершенствование </a:t>
            </a:r>
            <a:r>
              <a:rPr lang="ru-RU" dirty="0">
                <a:solidFill>
                  <a:schemeClr val="tx2"/>
                </a:solidFill>
              </a:rPr>
              <a:t>навыков произношения и преодоление языкового барьера;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с</a:t>
            </a:r>
            <a:r>
              <a:rPr lang="ru-RU" dirty="0" smtClean="0">
                <a:solidFill>
                  <a:schemeClr val="tx2"/>
                </a:solidFill>
              </a:rPr>
              <a:t>овершенствование </a:t>
            </a:r>
            <a:r>
              <a:rPr lang="ru-RU" dirty="0" smtClean="0">
                <a:solidFill>
                  <a:schemeClr val="tx2"/>
                </a:solidFill>
              </a:rPr>
              <a:t>навыков </a:t>
            </a:r>
            <a:r>
              <a:rPr lang="ru-RU" dirty="0" smtClean="0">
                <a:solidFill>
                  <a:schemeClr val="tx2"/>
                </a:solidFill>
              </a:rPr>
              <a:t>письма </a:t>
            </a:r>
            <a:r>
              <a:rPr lang="ru-RU" dirty="0">
                <a:solidFill>
                  <a:schemeClr val="tx2"/>
                </a:solidFill>
              </a:rPr>
              <a:t>на английском языке;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совершенствование </a:t>
            </a:r>
            <a:r>
              <a:rPr lang="ru-RU" dirty="0">
                <a:solidFill>
                  <a:schemeClr val="tx2"/>
                </a:solidFill>
              </a:rPr>
              <a:t>навыков понимания устной речи на слух;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усвоение </a:t>
            </a:r>
            <a:r>
              <a:rPr lang="ru-RU" dirty="0" smtClean="0">
                <a:solidFill>
                  <a:schemeClr val="tx2"/>
                </a:solidFill>
              </a:rPr>
              <a:t>более сложных грамматических форм английского </a:t>
            </a:r>
            <a:r>
              <a:rPr lang="ru-RU" dirty="0">
                <a:solidFill>
                  <a:schemeClr val="tx2"/>
                </a:solidFill>
              </a:rPr>
              <a:t>языка и применение </a:t>
            </a:r>
            <a:r>
              <a:rPr lang="ru-RU" dirty="0" smtClean="0">
                <a:solidFill>
                  <a:schemeClr val="tx2"/>
                </a:solidFill>
              </a:rPr>
              <a:t>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на практике;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усвоение лексики для повседневного общения;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совершенствование </a:t>
            </a:r>
            <a:r>
              <a:rPr lang="ru-RU" dirty="0">
                <a:solidFill>
                  <a:schemeClr val="tx2"/>
                </a:solidFill>
              </a:rPr>
              <a:t>разговорных навыков.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2"/>
                </a:solidFill>
              </a:rPr>
              <a:t>Для кого предназначена дисциплина?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Начинайте изучение английского </a:t>
            </a:r>
            <a:r>
              <a:rPr lang="ru-RU" dirty="0" smtClean="0">
                <a:solidFill>
                  <a:schemeClr val="tx2"/>
                </a:solidFill>
              </a:rPr>
              <a:t>языка для начинающих, </a:t>
            </a:r>
            <a:r>
              <a:rPr lang="ru-RU" dirty="0">
                <a:solidFill>
                  <a:schemeClr val="tx2"/>
                </a:solidFill>
              </a:rPr>
              <a:t>если Вы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понимаете </a:t>
            </a:r>
            <a:r>
              <a:rPr lang="ru-RU" dirty="0">
                <a:solidFill>
                  <a:schemeClr val="tx2"/>
                </a:solidFill>
              </a:rPr>
              <a:t>общий смысл высказываний собеседника, можете поддерживать простой диалог и задавать вопросы, но говорите короткими отрывочными предложениями;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неплохо </a:t>
            </a:r>
            <a:r>
              <a:rPr lang="ru-RU" dirty="0">
                <a:solidFill>
                  <a:schemeClr val="tx2"/>
                </a:solidFill>
              </a:rPr>
              <a:t>знаете основную грамматику, но вам тяжело использовать ее в спонтанной речи, вы путаетесь в конструкциях или строите фразы, используя только простые времена;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изучали </a:t>
            </a:r>
            <a:r>
              <a:rPr lang="ru-RU" dirty="0">
                <a:solidFill>
                  <a:schemeClr val="tx2"/>
                </a:solidFill>
              </a:rPr>
              <a:t>английский язык в школе </a:t>
            </a:r>
            <a:r>
              <a:rPr lang="ru-RU" dirty="0" smtClean="0">
                <a:solidFill>
                  <a:schemeClr val="tx2"/>
                </a:solidFill>
              </a:rPr>
              <a:t>и </a:t>
            </a:r>
            <a:r>
              <a:rPr lang="ru-RU" dirty="0">
                <a:solidFill>
                  <a:schemeClr val="tx2"/>
                </a:solidFill>
              </a:rPr>
              <a:t>имеете хорошие базовые знания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недавно прошли </a:t>
            </a:r>
            <a:r>
              <a:rPr lang="ru-RU" dirty="0">
                <a:solidFill>
                  <a:schemeClr val="tx2"/>
                </a:solidFill>
              </a:rPr>
              <a:t>курс изучения английского на уровне </a:t>
            </a:r>
            <a:r>
              <a:rPr lang="ru-RU" dirty="0" smtClean="0">
                <a:solidFill>
                  <a:schemeClr val="tx2"/>
                </a:solidFill>
              </a:rPr>
              <a:t>Elementary.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8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Для кого предназначена дисциплина?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324999"/>
            <a:ext cx="7886700" cy="4351338"/>
          </a:xfrm>
        </p:spPr>
        <p:txBody>
          <a:bodyPr/>
          <a:lstStyle/>
          <a:p>
            <a:pPr algn="just"/>
            <a:r>
              <a:rPr lang="ru-RU" sz="3200" dirty="0">
                <a:solidFill>
                  <a:schemeClr val="tx2"/>
                </a:solidFill>
              </a:rPr>
              <a:t>обучающиеся направления подготовки 40.03.01 Юриспруденция (все профили подготовки</a:t>
            </a:r>
            <a:r>
              <a:rPr lang="ru-RU" sz="3200" dirty="0" smtClean="0">
                <a:solidFill>
                  <a:schemeClr val="tx2"/>
                </a:solidFill>
              </a:rPr>
              <a:t>);</a:t>
            </a:r>
          </a:p>
          <a:p>
            <a:pPr algn="just"/>
            <a:r>
              <a:rPr lang="ru-RU" sz="3200" dirty="0" smtClean="0">
                <a:solidFill>
                  <a:schemeClr val="tx2"/>
                </a:solidFill>
              </a:rPr>
              <a:t>обучающиеся </a:t>
            </a:r>
            <a:r>
              <a:rPr lang="ru-RU" sz="3200" dirty="0">
                <a:solidFill>
                  <a:schemeClr val="tx2"/>
                </a:solidFill>
              </a:rPr>
              <a:t>специальности 40.05.04 </a:t>
            </a:r>
            <a:r>
              <a:rPr lang="ru-RU" sz="3200" dirty="0" smtClean="0">
                <a:solidFill>
                  <a:schemeClr val="tx2"/>
                </a:solidFill>
              </a:rPr>
              <a:t>Судебная и прокурорская деятельность (все </a:t>
            </a:r>
            <a:r>
              <a:rPr lang="ru-RU" sz="3200" dirty="0">
                <a:solidFill>
                  <a:schemeClr val="tx2"/>
                </a:solidFill>
              </a:rPr>
              <a:t>специализации)</a:t>
            </a:r>
          </a:p>
          <a:p>
            <a:pPr algn="just"/>
            <a:endParaRPr lang="en-US" sz="3200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Что изучается в ходе освоения дисциплины?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2"/>
                </a:solidFill>
              </a:rPr>
              <a:t>б</a:t>
            </a:r>
            <a:r>
              <a:rPr lang="ru-RU" sz="3200" dirty="0" smtClean="0">
                <a:solidFill>
                  <a:schemeClr val="tx2"/>
                </a:solidFill>
              </a:rPr>
              <a:t>олее сложные </a:t>
            </a:r>
            <a:r>
              <a:rPr lang="ru-RU" sz="3200" dirty="0" smtClean="0">
                <a:solidFill>
                  <a:schemeClr val="tx2"/>
                </a:solidFill>
              </a:rPr>
              <a:t>грамматические конструкции английского языка;</a:t>
            </a:r>
          </a:p>
          <a:p>
            <a:pPr algn="just"/>
            <a:r>
              <a:rPr lang="ru-RU" sz="3200" dirty="0">
                <a:solidFill>
                  <a:schemeClr val="tx2"/>
                </a:solidFill>
              </a:rPr>
              <a:t>о</a:t>
            </a:r>
            <a:r>
              <a:rPr lang="ru-RU" sz="3200" dirty="0" smtClean="0">
                <a:solidFill>
                  <a:schemeClr val="tx2"/>
                </a:solidFill>
              </a:rPr>
              <a:t>собенности произношения и интонации;</a:t>
            </a:r>
          </a:p>
          <a:p>
            <a:pPr algn="just"/>
            <a:r>
              <a:rPr lang="ru-RU" sz="3200" dirty="0">
                <a:solidFill>
                  <a:schemeClr val="tx2"/>
                </a:solidFill>
              </a:rPr>
              <a:t>л</a:t>
            </a:r>
            <a:r>
              <a:rPr lang="ru-RU" sz="3200" dirty="0" smtClean="0">
                <a:solidFill>
                  <a:schemeClr val="tx2"/>
                </a:solidFill>
              </a:rPr>
              <a:t>ексический материал </a:t>
            </a:r>
            <a:r>
              <a:rPr lang="ru-RU" sz="3200" dirty="0">
                <a:solidFill>
                  <a:schemeClr val="tx2"/>
                </a:solidFill>
              </a:rPr>
              <a:t>английского </a:t>
            </a:r>
            <a:r>
              <a:rPr lang="ru-RU" sz="3200" dirty="0" smtClean="0">
                <a:solidFill>
                  <a:schemeClr val="tx2"/>
                </a:solidFill>
              </a:rPr>
              <a:t>языка;</a:t>
            </a:r>
          </a:p>
          <a:p>
            <a:pPr algn="just"/>
            <a:r>
              <a:rPr lang="ru-RU" sz="3200" dirty="0">
                <a:solidFill>
                  <a:schemeClr val="tx2"/>
                </a:solidFill>
              </a:rPr>
              <a:t>п</a:t>
            </a:r>
            <a:r>
              <a:rPr lang="ru-RU" sz="3200" dirty="0" smtClean="0">
                <a:solidFill>
                  <a:schemeClr val="tx2"/>
                </a:solidFill>
              </a:rPr>
              <a:t>равила письма.</a:t>
            </a:r>
            <a:endParaRPr lang="ru-RU" sz="3200" dirty="0">
              <a:solidFill>
                <a:schemeClr val="tx2"/>
              </a:solidFill>
            </a:endParaRPr>
          </a:p>
          <a:p>
            <a:pPr algn="just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4" y="4711683"/>
            <a:ext cx="2287917" cy="14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Тематический план дисциплины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2"/>
                </a:solidFill>
              </a:rPr>
              <a:t>Тема 1. </a:t>
            </a:r>
            <a:r>
              <a:rPr lang="en-US" sz="3200" dirty="0">
                <a:solidFill>
                  <a:schemeClr val="tx2"/>
                </a:solidFill>
              </a:rPr>
              <a:t>Family relationships and friendship. </a:t>
            </a:r>
            <a:endParaRPr lang="ru-RU" sz="3200" dirty="0">
              <a:solidFill>
                <a:schemeClr val="tx2"/>
              </a:solidFill>
            </a:endParaRPr>
          </a:p>
          <a:p>
            <a:pPr algn="just"/>
            <a:r>
              <a:rPr lang="ru-RU" sz="3200" dirty="0">
                <a:solidFill>
                  <a:schemeClr val="tx2"/>
                </a:solidFill>
              </a:rPr>
              <a:t>Тема 2. </a:t>
            </a:r>
            <a:r>
              <a:rPr lang="en-US" sz="3200" dirty="0">
                <a:solidFill>
                  <a:schemeClr val="tx2"/>
                </a:solidFill>
              </a:rPr>
              <a:t>Jobs, profession and workplaces</a:t>
            </a:r>
            <a:r>
              <a:rPr lang="ru-RU" sz="3200" dirty="0" smtClean="0">
                <a:solidFill>
                  <a:schemeClr val="tx2"/>
                </a:solidFill>
              </a:rPr>
              <a:t>.</a:t>
            </a:r>
            <a:endParaRPr lang="ru-RU" sz="3200" dirty="0">
              <a:solidFill>
                <a:schemeClr val="tx2"/>
              </a:solidFill>
            </a:endParaRPr>
          </a:p>
          <a:p>
            <a:pPr algn="just"/>
            <a:r>
              <a:rPr lang="ru-RU" sz="3200" dirty="0">
                <a:solidFill>
                  <a:schemeClr val="tx2"/>
                </a:solidFill>
              </a:rPr>
              <a:t>Тема 3. </a:t>
            </a:r>
            <a:r>
              <a:rPr lang="en-US" sz="3200" dirty="0">
                <a:solidFill>
                  <a:schemeClr val="tx2"/>
                </a:solidFill>
              </a:rPr>
              <a:t>Holidays and travelling</a:t>
            </a:r>
            <a:r>
              <a:rPr lang="ru-RU" sz="3200" dirty="0" smtClean="0">
                <a:solidFill>
                  <a:schemeClr val="tx2"/>
                </a:solidFill>
              </a:rPr>
              <a:t>.</a:t>
            </a:r>
            <a:endParaRPr lang="ru-RU" sz="3200" dirty="0">
              <a:solidFill>
                <a:schemeClr val="tx2"/>
              </a:solidFill>
            </a:endParaRPr>
          </a:p>
          <a:p>
            <a:pPr algn="just"/>
            <a:r>
              <a:rPr lang="ru-RU" sz="3200" dirty="0">
                <a:solidFill>
                  <a:schemeClr val="tx2"/>
                </a:solidFill>
              </a:rPr>
              <a:t>Тема 4. </a:t>
            </a:r>
            <a:r>
              <a:rPr lang="en-US" sz="3200" dirty="0">
                <a:solidFill>
                  <a:schemeClr val="tx2"/>
                </a:solidFill>
              </a:rPr>
              <a:t>Food and health</a:t>
            </a:r>
            <a:r>
              <a:rPr lang="ru-RU" sz="3200" dirty="0" smtClean="0">
                <a:solidFill>
                  <a:schemeClr val="tx2"/>
                </a:solidFill>
              </a:rPr>
              <a:t>. </a:t>
            </a:r>
            <a:endParaRPr lang="ru-RU" sz="3200" dirty="0">
              <a:solidFill>
                <a:schemeClr val="tx2"/>
              </a:solidFill>
            </a:endParaRPr>
          </a:p>
          <a:p>
            <a:pPr algn="just"/>
            <a:r>
              <a:rPr lang="ru-RU" sz="3200" dirty="0">
                <a:solidFill>
                  <a:schemeClr val="tx2"/>
                </a:solidFill>
              </a:rPr>
              <a:t>Тема 5. </a:t>
            </a:r>
            <a:r>
              <a:rPr lang="en-US" sz="3200" dirty="0">
                <a:solidFill>
                  <a:schemeClr val="tx2"/>
                </a:solidFill>
              </a:rPr>
              <a:t>Life stages and events</a:t>
            </a:r>
            <a:r>
              <a:rPr lang="ru-RU" sz="3200" dirty="0" smtClean="0">
                <a:solidFill>
                  <a:schemeClr val="tx2"/>
                </a:solidFill>
              </a:rPr>
              <a:t>. </a:t>
            </a: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Как будут проходить занятия?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26046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2"/>
                </a:solidFill>
              </a:rPr>
              <a:t>Интерактивные задания и упражнения;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Изучающее, просмотровое, поисковое и  ознакомительное чтение;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Выполнение грамматических заданий и упражнений;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Устно-речевое общение, говорение на английском языке;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Выполнение заданий по </a:t>
            </a:r>
            <a:r>
              <a:rPr lang="ru-RU" sz="2400" dirty="0" smtClean="0">
                <a:solidFill>
                  <a:schemeClr val="tx2"/>
                </a:solidFill>
              </a:rPr>
              <a:t>аудированию;</a:t>
            </a:r>
            <a:endParaRPr lang="ru-RU" sz="2400" dirty="0">
              <a:solidFill>
                <a:schemeClr val="tx2"/>
              </a:solidFill>
            </a:endParaRP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Ролевая игра;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Дискуссии, сообщения.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Значение дисциплины для дальнейшего обучения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Основные </a:t>
            </a:r>
            <a:r>
              <a:rPr lang="ru-RU" dirty="0">
                <a:solidFill>
                  <a:schemeClr val="tx2"/>
                </a:solidFill>
              </a:rPr>
              <a:t>положения дисциплины могут быть использованы в </a:t>
            </a:r>
            <a:r>
              <a:rPr lang="ru-RU" dirty="0" smtClean="0">
                <a:solidFill>
                  <a:schemeClr val="tx2"/>
                </a:solidFill>
              </a:rPr>
              <a:t>дальнейшем при </a:t>
            </a:r>
            <a:r>
              <a:rPr lang="ru-RU" dirty="0">
                <a:solidFill>
                  <a:schemeClr val="tx2"/>
                </a:solidFill>
              </a:rPr>
              <a:t>изучении следующих дисциплин: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Иностранный </a:t>
            </a:r>
            <a:r>
              <a:rPr lang="ru-RU" dirty="0">
                <a:solidFill>
                  <a:schemeClr val="tx2"/>
                </a:solidFill>
              </a:rPr>
              <a:t>язык (английский)  (B1-уровень Intermediate)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46" y="4958484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478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Svetlana</cp:lastModifiedBy>
  <cp:revision>144</cp:revision>
  <dcterms:created xsi:type="dcterms:W3CDTF">2020-12-02T14:35:45Z</dcterms:created>
  <dcterms:modified xsi:type="dcterms:W3CDTF">2022-02-06T20:52:47Z</dcterms:modified>
</cp:coreProperties>
</file>